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3" r:id="rId3"/>
    <p:sldId id="379" r:id="rId4"/>
    <p:sldId id="367" r:id="rId5"/>
    <p:sldId id="374" r:id="rId6"/>
    <p:sldId id="341" r:id="rId7"/>
    <p:sldId id="328" r:id="rId8"/>
    <p:sldId id="375" r:id="rId9"/>
    <p:sldId id="376" r:id="rId10"/>
    <p:sldId id="377" r:id="rId11"/>
    <p:sldId id="378" r:id="rId12"/>
    <p:sldId id="368" r:id="rId13"/>
    <p:sldId id="321" r:id="rId14"/>
    <p:sldId id="369" r:id="rId15"/>
    <p:sldId id="371" r:id="rId16"/>
    <p:sldId id="363" r:id="rId17"/>
  </p:sldIdLst>
  <p:sldSz cx="9144000" cy="6858000" type="screen4x3"/>
  <p:notesSz cx="6797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CC9900"/>
    <a:srgbClr val="006600"/>
    <a:srgbClr val="009900"/>
    <a:srgbClr val="FFCCFF"/>
    <a:srgbClr val="FFFFCC"/>
    <a:srgbClr val="99FFCC"/>
    <a:srgbClr val="99FF99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8400" autoAdjust="0"/>
  </p:normalViewPr>
  <p:slideViewPr>
    <p:cSldViewPr>
      <p:cViewPr>
        <p:scale>
          <a:sx n="67" d="100"/>
          <a:sy n="67" d="100"/>
        </p:scale>
        <p:origin x="-2904" y="-6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C12F5C-03CF-4AE6-9197-D0BF4491A416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7C271E-8076-4999-BD80-C750CF764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6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20725"/>
            <a:ext cx="4978400" cy="3733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9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1972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0" y="9428163"/>
            <a:ext cx="2946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25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BC29CB0-500E-429B-91C7-6DE7FE9E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54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56B00E5-A79A-49CC-8402-3EBCE6FD4C3B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77C9612-994A-499E-8481-924CF42278B2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C29CB0-500E-429B-91C7-6DE7FE9E1AC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0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9188DC8C-EA16-4967-BC71-F9E9E0A5F27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49A478CA-A8AC-4A10-BD0A-6412B53BD61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C29CB0-500E-429B-91C7-6DE7FE9E1AC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9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BCACCC3-AAAA-4CF1-966B-7FFDF2C233A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39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EA431CD1-D67E-4A44-A5A3-A8D1F946E58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4488" cy="444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57710A6-A868-4435-BD86-BEBDD6AE28F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C29CB0-500E-429B-91C7-6DE7FE9E1AC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8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6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7513" y="463550"/>
            <a:ext cx="2127250" cy="5641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63550"/>
            <a:ext cx="6234113" cy="5641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7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63550"/>
            <a:ext cx="85137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13763" cy="39719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9179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81000" y="463550"/>
            <a:ext cx="8518525" cy="564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8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983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79888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3288" y="2133600"/>
            <a:ext cx="4181475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4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3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2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85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822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04800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457200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3550"/>
            <a:ext cx="85137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137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3573463"/>
            <a:ext cx="80772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endParaRPr lang="ru-RU" sz="3600" b="1" smtClean="0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419475" y="5715000"/>
            <a:ext cx="549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Хитрина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Алла Георгиевна, главный специалист ГУ ЯО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ЦОиККО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27088" y="1412875"/>
            <a:ext cx="739140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Государственная итоговая аттестация по образовательным программам основного общего образования в 2018 году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96423"/>
            <a:ext cx="8863012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506413" y="641350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Особенности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КИМ и особенности проведения </a:t>
            </a:r>
            <a:r>
              <a:rPr lang="ru-RU" sz="2800" i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письменных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экзаменов (ГВЭ)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5604" name="AutoShape 5"/>
          <p:cNvSpPr>
            <a:spLocks/>
          </p:cNvSpPr>
          <p:nvPr/>
        </p:nvSpPr>
        <p:spPr bwMode="auto">
          <a:xfrm>
            <a:off x="3132138" y="1890713"/>
            <a:ext cx="492125" cy="1625600"/>
          </a:xfrm>
          <a:prstGeom prst="leftBrace">
            <a:avLst>
              <a:gd name="adj1" fmla="val 14528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641725" y="1628775"/>
            <a:ext cx="2187575" cy="5762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latin typeface="Cambria" pitchFamily="18" charset="0"/>
              </a:rPr>
              <a:t>Изложение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674813" y="4105275"/>
            <a:ext cx="6121400" cy="5762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latin typeface="Cambria" pitchFamily="18" charset="0"/>
              </a:rPr>
              <a:t>Аутизм - диктант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142038" y="2435225"/>
            <a:ext cx="962025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latin typeface="Cambria" pitchFamily="18" charset="0"/>
              </a:rPr>
              <a:t>К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149975" y="1628775"/>
            <a:ext cx="974725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25609" name="AutoShape 5"/>
          <p:cNvSpPr>
            <a:spLocks/>
          </p:cNvSpPr>
          <p:nvPr/>
        </p:nvSpPr>
        <p:spPr bwMode="auto">
          <a:xfrm>
            <a:off x="5649913" y="1857375"/>
            <a:ext cx="492125" cy="1728788"/>
          </a:xfrm>
          <a:prstGeom prst="leftBrace">
            <a:avLst>
              <a:gd name="adj1" fmla="val 1454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3624263" y="3414713"/>
            <a:ext cx="2187575" cy="5762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latin typeface="Cambria" pitchFamily="18" charset="0"/>
              </a:rPr>
              <a:t>Сочинение</a:t>
            </a:r>
          </a:p>
        </p:txBody>
      </p:sp>
      <p:sp>
        <p:nvSpPr>
          <p:cNvPr id="25611" name="Text Box 7"/>
          <p:cNvSpPr txBox="1">
            <a:spLocks noChangeArrowheads="1"/>
          </p:cNvSpPr>
          <p:nvPr/>
        </p:nvSpPr>
        <p:spPr bwMode="auto">
          <a:xfrm>
            <a:off x="6165850" y="3300413"/>
            <a:ext cx="962025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latin typeface="Cambria" pitchFamily="18" charset="0"/>
              </a:rPr>
              <a:t>С</a:t>
            </a:r>
          </a:p>
        </p:txBody>
      </p:sp>
      <p:sp>
        <p:nvSpPr>
          <p:cNvPr id="25612" name="Text Box 7"/>
          <p:cNvSpPr txBox="1">
            <a:spLocks noChangeArrowheads="1"/>
          </p:cNvSpPr>
          <p:nvPr/>
        </p:nvSpPr>
        <p:spPr bwMode="auto">
          <a:xfrm>
            <a:off x="755650" y="2200275"/>
            <a:ext cx="2187575" cy="100647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latin typeface="Cambria" pitchFamily="18" charset="0"/>
              </a:rPr>
              <a:t>Русский язык</a:t>
            </a:r>
          </a:p>
        </p:txBody>
      </p:sp>
      <p:sp>
        <p:nvSpPr>
          <p:cNvPr id="25613" name="Text Box 7"/>
          <p:cNvSpPr txBox="1">
            <a:spLocks noChangeArrowheads="1"/>
          </p:cNvSpPr>
          <p:nvPr/>
        </p:nvSpPr>
        <p:spPr bwMode="auto">
          <a:xfrm>
            <a:off x="760413" y="5373688"/>
            <a:ext cx="2371725" cy="5762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25614" name="AutoShape 5"/>
          <p:cNvSpPr>
            <a:spLocks/>
          </p:cNvSpPr>
          <p:nvPr/>
        </p:nvSpPr>
        <p:spPr bwMode="auto">
          <a:xfrm>
            <a:off x="3275013" y="5292725"/>
            <a:ext cx="492125" cy="800100"/>
          </a:xfrm>
          <a:prstGeom prst="leftBrace">
            <a:avLst>
              <a:gd name="adj1" fmla="val 14512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15" name="Text Box 7"/>
          <p:cNvSpPr txBox="1">
            <a:spLocks noChangeArrowheads="1"/>
          </p:cNvSpPr>
          <p:nvPr/>
        </p:nvSpPr>
        <p:spPr bwMode="auto">
          <a:xfrm>
            <a:off x="3857625" y="5006975"/>
            <a:ext cx="974725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3857625" y="5692775"/>
            <a:ext cx="974725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383234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0"/>
            <a:ext cx="823912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9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54175"/>
            <a:ext cx="8353425" cy="46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771525" y="2219096"/>
            <a:ext cx="7850187" cy="403980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На каждом лотке с оборудованием должна быть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карточка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, на которой обозначен: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номер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(номер состоит из номера комплекта и буквы от А до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D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, например 2В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)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+mn-cs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написан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вид оборудования (Набор лабораторный или «ГИА-лаборатория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»)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+mn-cs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перечислен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состав комплекта</a:t>
            </a:r>
          </a:p>
          <a:p>
            <a:pPr algn="l">
              <a:lnSpc>
                <a:spcPct val="8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100000"/>
              <a:buFont typeface="Times New Roman" pitchFamily="18" charset="0"/>
              <a:buNone/>
              <a:defRPr/>
            </a:pPr>
            <a:endParaRPr lang="ru-RU" sz="2800" b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874553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Изменения в подготовке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экзамена по физике (ОГЭ)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2299158" y="4973239"/>
            <a:ext cx="1894225" cy="101381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 flipH="1" flipV="1">
            <a:off x="2299158" y="4900017"/>
            <a:ext cx="2044242" cy="108704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053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19100" y="692150"/>
            <a:ext cx="87137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endParaRPr lang="ru-RU" sz="3200" b="1" i="1" dirty="0">
              <a:solidFill>
                <a:schemeClr val="accent2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ХитринаАГ\Desktop\ОГЭ 2016\Дополнительный бланк по физике\Дополнительный бланк ответов №2_2016_физика_1v.t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"/>
            <a:ext cx="756443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856663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93800"/>
            <a:ext cx="813752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46100" y="474663"/>
            <a:ext cx="8523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Характеристика оборудования (ОГЭ, физика)</a:t>
            </a:r>
          </a:p>
        </p:txBody>
      </p:sp>
    </p:spTree>
    <p:extLst>
      <p:ext uri="{BB962C8B-B14F-4D97-AF65-F5344CB8AC3E}">
        <p14:creationId xmlns:p14="http://schemas.microsoft.com/office/powerpoint/2010/main" val="2267140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349871" y="482997"/>
            <a:ext cx="8668412" cy="6588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Выдача дополнительных бланков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342148" name="Group 13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99503437"/>
              </p:ext>
            </p:extLst>
          </p:nvPr>
        </p:nvGraphicFramePr>
        <p:xfrm>
          <a:off x="467544" y="1052736"/>
          <a:ext cx="8550738" cy="59329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92685"/>
                <a:gridCol w="1577562"/>
                <a:gridCol w="1878051"/>
                <a:gridCol w="1502440"/>
              </a:tblGrid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2016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2017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Литература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110%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150%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200%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Математика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18%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19%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50%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Физика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17%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29 %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50%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Русский язык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7 %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30%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Обществознание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15%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30%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История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6 %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20%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Биология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2 %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10%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Информатика и ИКТ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Иностранные языки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Химия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География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gradFill flip="none" rotWithShape="1">
                      <a:gsLst>
                        <a:gs pos="0">
                          <a:schemeClr val="accent3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990600" y="25146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0" y="928688"/>
            <a:ext cx="8670925" cy="624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46087" y="573898"/>
            <a:ext cx="8721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Порядок проведения ГИА-9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(проект)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05657" y="1231955"/>
            <a:ext cx="3817937" cy="95677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Новая категория участников ГВЭ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806949" y="1277811"/>
            <a:ext cx="3963988" cy="194165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Пересдача только одного неудовлетворительного результата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(в случае прохождения ГИА-9 только по 2 обязательным экзаменам)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834231" y="5829789"/>
            <a:ext cx="3841750" cy="95677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Введение понятия входа в ППЭ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4783161" y="3315135"/>
            <a:ext cx="3963988" cy="13261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rgbClr val="002060"/>
              </a:buCl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Итоговое собеседование по русскому языку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как условие допуска к ГИА-9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99976" y="2272638"/>
            <a:ext cx="3841750" cy="95677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Возможность изменения формы ГИА-9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79984" y="3315135"/>
            <a:ext cx="3841750" cy="243410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Возможность дополнения перечня предметов для обучающихся, ранее выбравших только 2 обязательных предмета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80853" y="4790339"/>
            <a:ext cx="3963988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rgbClr val="002060"/>
              </a:buCl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Запрет экспертам ПК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 проверке экзаменационных работ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иметь при себе средства связи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38" y="5936703"/>
            <a:ext cx="7588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95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1295661"/>
            <a:ext cx="8823895" cy="448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34975" y="684212"/>
            <a:ext cx="8721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Планируемые изменения в КИМ ОГЭ</a:t>
            </a:r>
            <a:endParaRPr lang="ru-RU" sz="27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103265" y="1629941"/>
            <a:ext cx="3817937" cy="64928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Математика,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I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часть</a:t>
            </a:r>
            <a:endParaRPr lang="ru-RU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36388" y="4102150"/>
            <a:ext cx="3841750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Реальная математика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7 заданий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736388" y="5589240"/>
            <a:ext cx="8179012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rgbClr val="002060"/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Решить 8 заданий, из них не менее 2 баллов       по геометрии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1394253" y="4014788"/>
            <a:ext cx="2820560" cy="1355009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1057275" y="4014788"/>
            <a:ext cx="2857500" cy="1343025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05432" y="2479179"/>
            <a:ext cx="3841750" cy="64928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Алгебра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8 заданий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19719" y="3274264"/>
            <a:ext cx="3841750" cy="64928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Геометрия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5 заданий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15035" y="3076723"/>
            <a:ext cx="3841750" cy="64928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Алгебра 14 заданий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28777" y="4273600"/>
            <a:ext cx="3841750" cy="64928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Геометрия 6 заданий</a:t>
            </a:r>
          </a:p>
        </p:txBody>
      </p:sp>
      <p:pic>
        <p:nvPicPr>
          <p:cNvPr id="15" name="Picture 8" descr="http://www.keramzit-aleksin.ru/i/news/93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21" y="1425476"/>
            <a:ext cx="2122426" cy="1800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9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8" y="1496690"/>
            <a:ext cx="8823895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06400" y="708695"/>
            <a:ext cx="8721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Планируемые изменения в КИМ ОГЭ</a:t>
            </a:r>
            <a:endParaRPr lang="ru-RU" sz="27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671216" y="1973263"/>
            <a:ext cx="3817937" cy="64928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Литература</a:t>
            </a:r>
            <a:endParaRPr lang="ru-RU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790823" y="2996952"/>
            <a:ext cx="6984776" cy="151077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algn="l" eaLnBrk="1" hangingPunct="1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Переработаны критерии оценивания</a:t>
            </a:r>
          </a:p>
          <a:p>
            <a:pPr marL="457200" indent="-457200" algn="l" eaLnBrk="1" hangingPunct="1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Максимальный первичный балл</a:t>
            </a:r>
          </a:p>
          <a:p>
            <a:pPr algn="l" eaLnBrk="1" hangingPunct="1">
              <a:buClr>
                <a:srgbClr val="002060"/>
              </a:buCl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увеличен с 23 до 29</a:t>
            </a:r>
          </a:p>
        </p:txBody>
      </p:sp>
      <p:pic>
        <p:nvPicPr>
          <p:cNvPr id="6" name="Picture 10" descr="http://powerpoint.su/_ld/1/154_reading_a_book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48208"/>
            <a:ext cx="2664296" cy="19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80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1556792"/>
            <a:ext cx="86709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17524" y="759635"/>
            <a:ext cx="85645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Организационно-территориальная схема проведения ГИА-9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27211" y="1980282"/>
            <a:ext cx="7945188" cy="13261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Схема организации проведения письменной и устной частей экзамена по иностранному языку</a:t>
            </a:r>
          </a:p>
          <a:p>
            <a:pPr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 учетом единого расписания экзаменов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45542" y="3573016"/>
            <a:ext cx="7945188" cy="206476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ГВЭ</a:t>
            </a:r>
          </a:p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Требование внесения в заявление информации о:</a:t>
            </a:r>
          </a:p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- форме проведения экзамена;</a:t>
            </a:r>
          </a:p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- форме проведения письменного экзамена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376056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952525"/>
            <a:ext cx="86709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34181" y="539527"/>
            <a:ext cx="8705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Изменения в заявлении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7" y="1556792"/>
            <a:ext cx="9010650" cy="337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99219" y="660400"/>
            <a:ext cx="8661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Сроки проведения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(проект)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87326" y="1916832"/>
            <a:ext cx="8228012" cy="24336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914400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Досрочный период </a:t>
            </a:r>
          </a:p>
          <a:p>
            <a:pPr defTabSz="91440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 20 апреля по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8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мая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2018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года</a:t>
            </a:r>
          </a:p>
          <a:p>
            <a:pPr defTabSz="914400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Основной период </a:t>
            </a:r>
          </a:p>
          <a:p>
            <a:pPr defTabSz="91440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25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мая по 29 июня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2018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года</a:t>
            </a:r>
          </a:p>
          <a:p>
            <a:pPr defTabSz="914400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Дополнительный период</a:t>
            </a:r>
          </a:p>
          <a:p>
            <a:pPr defTabSz="914400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4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сентября по 22 сентября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2018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года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850900"/>
            <a:ext cx="909434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85775" y="493713"/>
            <a:ext cx="86788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Проект</a:t>
            </a:r>
            <a:r>
              <a:rPr lang="ru-RU" sz="3200" b="1" i="1" dirty="0" smtClean="0">
                <a:solidFill>
                  <a:schemeClr val="accent2"/>
                </a:solidFill>
                <a:latin typeface="Cambria" pitchFamily="18" charset="0"/>
              </a:rPr>
              <a:t> расписание </a:t>
            </a:r>
            <a:r>
              <a:rPr lang="ru-RU" sz="3200" b="1" i="1" dirty="0">
                <a:solidFill>
                  <a:schemeClr val="accent2"/>
                </a:solidFill>
                <a:latin typeface="Cambria" pitchFamily="18" charset="0"/>
              </a:rPr>
              <a:t>ГИА-9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8895" y="1068388"/>
            <a:ext cx="8416925" cy="600430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defTabSz="91440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25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мая – иностранные языки</a:t>
            </a:r>
          </a:p>
          <a:p>
            <a:pPr algn="l" defTabSz="91440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26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мая – иностранные языки</a:t>
            </a:r>
          </a:p>
          <a:p>
            <a:pPr algn="l" defTabSz="91440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29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мая – русский язык </a:t>
            </a:r>
          </a:p>
          <a:p>
            <a:pPr algn="l" defTabSz="91440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31 мая–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обществознание</a:t>
            </a: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, биология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, информатика и ИКТ</a:t>
            </a: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,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литература</a:t>
            </a:r>
          </a:p>
          <a:p>
            <a:pPr algn="l" defTabSz="91440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2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июня – </a:t>
            </a:r>
            <a:r>
              <a:rPr lang="ru-RU" sz="2400" b="1" dirty="0">
                <a:solidFill>
                  <a:srgbClr val="9933FF"/>
                </a:solidFill>
                <a:latin typeface="Cambria" pitchFamily="18" charset="0"/>
              </a:rPr>
              <a:t>физика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информатика и ИКТ</a:t>
            </a:r>
            <a:endParaRPr lang="ru-RU" sz="2400" b="1" dirty="0">
              <a:solidFill>
                <a:srgbClr val="000099"/>
              </a:solidFill>
              <a:latin typeface="Cambria" pitchFamily="18" charset="0"/>
            </a:endParaRPr>
          </a:p>
          <a:p>
            <a:pPr algn="l" defTabSz="91440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5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июня – математика</a:t>
            </a:r>
          </a:p>
          <a:p>
            <a:pPr algn="l" defTabSz="91440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7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июня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 – </a:t>
            </a: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история,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география, химия, </a:t>
            </a:r>
            <a:r>
              <a:rPr lang="ru-RU" sz="2400" b="1" dirty="0" smtClean="0">
                <a:solidFill>
                  <a:srgbClr val="9933FF"/>
                </a:solidFill>
                <a:latin typeface="Cambria" pitchFamily="18" charset="0"/>
              </a:rPr>
              <a:t>физика</a:t>
            </a:r>
          </a:p>
          <a:p>
            <a:pPr algn="l" defTabSz="914400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9 июня –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обществознание</a:t>
            </a:r>
          </a:p>
          <a:p>
            <a:pPr algn="l" defTabSz="914400">
              <a:defRPr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Резерв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l" defTabSz="914400">
              <a:defRPr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20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июня – русский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язык</a:t>
            </a:r>
          </a:p>
          <a:p>
            <a:pPr algn="l" defTabSz="914400">
              <a:defRPr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21 июня –  математика</a:t>
            </a:r>
          </a:p>
          <a:p>
            <a:pPr algn="l" defTabSz="914400">
              <a:defRPr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22 июня –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обществознание, биология, информатика и ИКТ, литература</a:t>
            </a:r>
          </a:p>
          <a:p>
            <a:pPr algn="l" defTabSz="914400">
              <a:defRPr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23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июня –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иностранный язык</a:t>
            </a:r>
          </a:p>
          <a:p>
            <a:pPr algn="l" defTabSz="914400">
              <a:defRPr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25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июня –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история, химия, физика, география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l" defTabSz="914400">
              <a:defRPr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28, 29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июня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– все предметы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38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7479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21429</TotalTime>
  <Words>499</Words>
  <Application>Microsoft Office PowerPoint</Application>
  <PresentationFormat>Экран (4:3)</PresentationFormat>
  <Paragraphs>137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Хитрина Алла Георгиевна</cp:lastModifiedBy>
  <cp:revision>1111</cp:revision>
  <cp:lastPrinted>2017-11-23T07:38:26Z</cp:lastPrinted>
  <dcterms:created xsi:type="dcterms:W3CDTF">1601-01-01T00:00:00Z</dcterms:created>
  <dcterms:modified xsi:type="dcterms:W3CDTF">2017-11-27T14:17:49Z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