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2" r:id="rId2"/>
    <p:sldId id="303" r:id="rId3"/>
    <p:sldId id="304" r:id="rId4"/>
    <p:sldId id="308" r:id="rId5"/>
    <p:sldId id="305" r:id="rId6"/>
    <p:sldId id="307" r:id="rId7"/>
    <p:sldId id="282" r:id="rId8"/>
    <p:sldId id="310" r:id="rId9"/>
    <p:sldId id="311" r:id="rId10"/>
    <p:sldId id="312" r:id="rId11"/>
    <p:sldId id="317" r:id="rId12"/>
    <p:sldId id="314" r:id="rId13"/>
    <p:sldId id="316" r:id="rId14"/>
    <p:sldId id="31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CA5A3F6-B3B6-4AEA-A7B9-4A6B1278C661}" type="datetimeFigureOut">
              <a:rPr lang="ru-RU"/>
              <a:pPr/>
              <a:t>28.01.2020</a:t>
            </a:fld>
            <a:endParaRPr lang="ru-R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F2B2571-6900-4607-8959-E0C310D81FE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BD6B-0CE8-40C6-8AC5-BF845DF8EC6F}" type="datetime1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72AB7-99FC-40A0-8016-85AC13472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4AC4E-C6CE-4D07-A365-7496601A75D7}" type="datetime1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BDC69-1B9F-45AD-B314-729FCB9568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E939-9FE5-4019-AAEF-DB8BE969AB33}" type="datetime1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F3F30-2BBC-41FF-A3BB-8A74D0D3B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52895-8470-4827-AA92-38AF00822885}" type="datetime1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43E4-DE4D-4F70-90C5-CA4AE6EF6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930ED-7A3B-4942-9281-BB67DBE39B01}" type="datetime1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692CB-67AB-4D1D-A249-34C678F011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28E8A-D865-421A-A67B-AA033B7BD768}" type="datetime1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3E0D4-DBE4-4A3E-8A1A-59BF2A26B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56D4A-B897-4117-8DB4-7C0BEBF8724D}" type="datetime1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FB4CF-745D-4F82-8C7F-0C83323F79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5AE8E-D4A4-4D92-80DD-EACAE7A234AD}" type="datetime1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EA3EB-0C71-42BC-9D4A-2AD35E11C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6DE7E-AD41-4EAB-90F6-D61C787F04B7}" type="datetime1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9902C-C66A-414A-B356-BBF5F20A1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C442D-6F26-43F0-8277-D825A62DD0D4}" type="datetime1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38681-A105-4858-9614-D57B07C9BF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E31C8-4B5D-4335-83C6-73121FC51F35}" type="datetime1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EC517-2994-49C1-8E67-0D97A3304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8A9D7D-C938-41FE-B4CE-2B2BA6D236ED}" type="datetime1">
              <a:rPr lang="ru-RU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A6B4BF-DF6D-47F1-BD22-CBE9D35148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навыка смыслового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чтения в начальной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</a:p>
          <a:p>
            <a:pPr marL="0" indent="0" algn="ctr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 </a:t>
            </a:r>
          </a:p>
          <a:p>
            <a:pPr marL="0" indent="0" algn="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Моисеева Н.В.</a:t>
            </a:r>
          </a:p>
          <a:p>
            <a:pPr marL="0" indent="0" algn="r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Бармановская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оош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2020г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152895-8470-4827-AA92-38AF00822885}" type="datetime1">
              <a:rPr lang="ru-RU" smtClean="0"/>
              <a:pPr>
                <a:defRPr/>
              </a:pPr>
              <a:t>28.01.2020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17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06DE7E-AD41-4EAB-90F6-D61C787F04B7}" type="datetime1">
              <a:rPr lang="ru-RU" smtClean="0"/>
              <a:pPr>
                <a:defRPr/>
              </a:pPr>
              <a:t>28.01.2020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6680408"/>
              </p:ext>
            </p:extLst>
          </p:nvPr>
        </p:nvGraphicFramePr>
        <p:xfrm>
          <a:off x="0" y="1"/>
          <a:ext cx="9143999" cy="7534656"/>
        </p:xfrm>
        <a:graphic>
          <a:graphicData uri="http://schemas.openxmlformats.org/drawingml/2006/table">
            <a:tbl>
              <a:tblPr firstRow="1" firstCol="1" bandRow="1"/>
              <a:tblGrid>
                <a:gridCol w="1331640">
                  <a:extLst>
                    <a:ext uri="{9D8B030D-6E8A-4147-A177-3AD203B41FA5}">
                      <a16:colId xmlns:a16="http://schemas.microsoft.com/office/drawing/2014/main" xmlns="" val="4141368699"/>
                    </a:ext>
                  </a:extLst>
                </a:gridCol>
                <a:gridCol w="4433297">
                  <a:extLst>
                    <a:ext uri="{9D8B030D-6E8A-4147-A177-3AD203B41FA5}">
                      <a16:colId xmlns:a16="http://schemas.microsoft.com/office/drawing/2014/main" xmlns="" val="3869714442"/>
                    </a:ext>
                  </a:extLst>
                </a:gridCol>
                <a:gridCol w="3379062">
                  <a:extLst>
                    <a:ext uri="{9D8B030D-6E8A-4147-A177-3AD203B41FA5}">
                      <a16:colId xmlns:a16="http://schemas.microsoft.com/office/drawing/2014/main" xmlns="" val="3856320076"/>
                    </a:ext>
                  </a:extLst>
                </a:gridCol>
              </a:tblGrid>
              <a:tr h="217706"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 </a:t>
                      </a:r>
                    </a:p>
                  </a:txBody>
                  <a:tcPr marL="51250" marR="51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 продуктивного чтения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0" marR="51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07675"/>
                  </a:ext>
                </a:extLst>
              </a:tr>
              <a:tr h="500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Окружающий мир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50" marR="51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что направлена данная технология или что обеспечивает</a:t>
                      </a:r>
                    </a:p>
                  </a:txBody>
                  <a:tcPr marL="51250" marR="51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Планируемый результат на конец урока</a:t>
                      </a:r>
                    </a:p>
                  </a:txBody>
                  <a:tcPr marL="51250" marR="51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15580522"/>
                  </a:ext>
                </a:extLst>
              </a:tr>
              <a:tr h="6238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Тема: Торговый путь «из варяг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греки».</a:t>
                      </a:r>
                    </a:p>
                  </a:txBody>
                  <a:tcPr marL="51250" marR="51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Обеспечивает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до чтения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мотивацию к работе с текстом;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актуализацию личного опыта путем привлечения знаний из других образовательных областей школьных предметов;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прогнозирование содержания текста с опорой на знания учащихся, их жизненный опыт, на заголовок и рисунки и т.д.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 время чтения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-понимание основной информации: определение его основной идеи, темы, проблемы и т.д.;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поиск главной информации;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установление причинно- следственных связей;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поиск дополнительной, уточняющей информации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после чтения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-использование содержания текста для развития умений выражать свои мысли в устной и письменной речи.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0" marR="51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Анализирует содержание небольшого текста (записки) и прогнозирует  </a:t>
                      </a:r>
                      <a:r>
                        <a:rPr lang="ru-RU" sz="1600" u="sng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авторство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Моделирует  ситуацию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(путешествие купца)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Соотносит  текстовое описание пути «из варяг в греки» с изображением на карте в </a:t>
                      </a:r>
                      <a:r>
                        <a:rPr lang="ru-RU" sz="1600" u="sng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учебнике</a:t>
                      </a:r>
                      <a:endParaRPr lang="ru-RU" sz="1600" u="none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Находит  в тексте ответы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вопросы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Объясняет  с помощью текста учебника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как появились первые города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Выстраивает  и анализирует  причинно- следственные </a:t>
                      </a:r>
                      <a:r>
                        <a:rPr lang="ru-RU" sz="1600" u="sng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связи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250" marR="51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8534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9780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Приемы</a:t>
            </a: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309320"/>
          </a:xfrm>
        </p:spPr>
        <p:txBody>
          <a:bodyPr/>
          <a:lstStyle/>
          <a:p>
            <a:pPr eaLnBrk="0" hangingPunct="0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«читаем и спрашиваем»</a:t>
            </a:r>
            <a:endParaRPr lang="ru-RU" sz="23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hangingPunct="0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(формирует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самостоятельно       работать      с    печатной   информацией, формулировать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«диалог с текстом» </a:t>
            </a:r>
          </a:p>
          <a:p>
            <a:pPr marL="0" indent="0" eaLnBrk="0" hangingPunct="0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(формирует умение  ставить вопросы к тексту и отвечать на них)</a:t>
            </a:r>
          </a:p>
          <a:p>
            <a:pPr marL="0" indent="0" eaLnBrk="0" hangingPunct="0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тение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пометками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eaLnBrk="0" hangingPunct="0">
              <a:buNone/>
            </a:pPr>
            <a:r>
              <a:rPr lang="ru-RU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(формирует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читать вдумчиво,   оценивать    информацию,  формулировать мысли автора своими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словами)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«чтение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сравнение» 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0" hangingPunct="0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 умение сравнения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классификации, структурирования информации (например, в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таблицу))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аскадровка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marL="0" indent="0" eaLnBrk="0" hangingPunct="0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(формирует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делить на смысловые части, выбирать главные составляющие, определять вид кадра (от схематичного до подробного –иллюстративного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)) 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152895-8470-4827-AA92-38AF00822885}" type="datetime1">
              <a:rPr lang="ru-RU" smtClean="0"/>
              <a:pPr>
                <a:defRPr/>
              </a:pPr>
              <a:t>28.01.2020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873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F5AE8E-D4A4-4D92-80DD-EACAE7A234AD}" type="datetime1">
              <a:rPr lang="ru-RU" smtClean="0"/>
              <a:pPr>
                <a:defRPr/>
              </a:pPr>
              <a:t>28.01.2020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92438528"/>
              </p:ext>
            </p:extLst>
          </p:nvPr>
        </p:nvGraphicFramePr>
        <p:xfrm>
          <a:off x="107504" y="399336"/>
          <a:ext cx="9036496" cy="6115957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003441">
                  <a:extLst>
                    <a:ext uri="{9D8B030D-6E8A-4147-A177-3AD203B41FA5}">
                      <a16:colId xmlns:a16="http://schemas.microsoft.com/office/drawing/2014/main" xmlns="" val="1093382015"/>
                    </a:ext>
                  </a:extLst>
                </a:gridCol>
                <a:gridCol w="7033055">
                  <a:extLst>
                    <a:ext uri="{9D8B030D-6E8A-4147-A177-3AD203B41FA5}">
                      <a16:colId xmlns:a16="http://schemas.microsoft.com/office/drawing/2014/main" xmlns="" val="641522259"/>
                    </a:ext>
                  </a:extLst>
                </a:gridCol>
              </a:tblGrid>
              <a:tr h="820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Планируемый результат на конец урока, который можно отследить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 по уровням (с качественными/описательными характеристиками или содержанием)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309764"/>
                  </a:ext>
                </a:extLst>
              </a:tr>
              <a:tr h="1777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Умеет находить сравнения в речевых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конструкциях и объяснять их значение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уровень: </a:t>
                      </a:r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умеет самостоятельно находить сравнения в речевых конструкциях и объяснять их значение(«ёлочка-иголочка», «зимой и летом одним цветом»),используя описательную речь.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уровень: </a:t>
                      </a:r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умеет находить сравнения в 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речевых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конструкциях </a:t>
                      </a:r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объяснять их значение («ёлочка-иголочка», «зимой и летом одним цветом») при незначительной помощи учителя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 уровень: </a:t>
                      </a:r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умеет находить сравнения, объяснять значение речевых конструкций («ёлочка-иголочка» «зимой и летом одним цветом») по вопросам учителя.</a:t>
                      </a: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86754380"/>
                  </a:ext>
                </a:extLst>
              </a:tr>
              <a:tr h="16337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Умеет различать хвойные деревья и описывать внешние признаки растения.</a:t>
                      </a: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уровень: 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различает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хвойные деревья по общему виду, веточкам, хвоинкам и шишкам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самостоятельно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сравнивает ветки ели, сосны, лиственницы, выделяя особенности хвои, шишек.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различает хвойные деревья по общему виду, веточкам, хвоинкам и шишкам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плану описывает ветки ели, сосны, лиственницы, выделяя особенности хвои, шишек.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различает хвойные деревья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ели,сосны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 общему виду, веточкам, хвоинкам и шишкам, по плану выделяет особенности хвои, шишек с помощью учителя</a:t>
                      </a: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45805856"/>
                  </a:ext>
                </a:extLst>
              </a:tr>
              <a:tr h="188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Умеет оценивать свою учебную деятельность в соответствии с обозначенными критериями  </a:t>
                      </a: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Высокий уровень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оценивает свои действия и обосновывает правильность или ошибочность результата; адекватно воспринимает оценку учителя и товарищей;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уровень: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самостоятельно оценивает результат своей работы, обосновывает правильность или ошибочность результата, допуская ошибки в языковом оформлении излагаемого;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Низкий уровень: 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испытывает трудности при оценивании, заданное действие выполняет с помощью учителя</a:t>
                      </a:r>
                    </a:p>
                  </a:txBody>
                  <a:tcPr marL="47608" marR="4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90478696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-123884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r>
              <a:rPr lang="ru-RU" altLang="ru-RU" dirty="0">
                <a:latin typeface="Times New Roman" panose="02020603050405020304" pitchFamily="18" charset="0"/>
                <a:ea typeface="Andale Sans UI" charset="-52"/>
                <a:cs typeface="Times New Roman" panose="02020603050405020304" pitchFamily="18" charset="0"/>
              </a:rPr>
              <a:t>Урок окружающего мира в 1 </a:t>
            </a:r>
            <a:r>
              <a:rPr lang="ru-RU" altLang="ru-RU" dirty="0" smtClean="0">
                <a:latin typeface="Times New Roman" panose="02020603050405020304" pitchFamily="18" charset="0"/>
                <a:ea typeface="Andale Sans UI" charset="-52"/>
                <a:cs typeface="Times New Roman" panose="02020603050405020304" pitchFamily="18" charset="0"/>
              </a:rPr>
              <a:t>класс « </a:t>
            </a:r>
            <a:r>
              <a:rPr lang="ru-RU" altLang="ru-RU" dirty="0">
                <a:latin typeface="Times New Roman" panose="02020603050405020304" pitchFamily="18" charset="0"/>
                <a:ea typeface="Andale Sans UI" charset="-52"/>
                <a:cs typeface="Times New Roman" panose="02020603050405020304" pitchFamily="18" charset="0"/>
              </a:rPr>
              <a:t>Хвойные </a:t>
            </a:r>
            <a:r>
              <a:rPr lang="ru-RU" altLang="ru-RU" dirty="0" smtClean="0">
                <a:latin typeface="Times New Roman" panose="02020603050405020304" pitchFamily="18" charset="0"/>
                <a:ea typeface="Andale Sans UI" charset="-52"/>
                <a:cs typeface="Times New Roman" panose="02020603050405020304" pitchFamily="18" charset="0"/>
              </a:rPr>
              <a:t>деревья»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86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21106965"/>
              </p:ext>
            </p:extLst>
          </p:nvPr>
        </p:nvGraphicFramePr>
        <p:xfrm>
          <a:off x="179512" y="692696"/>
          <a:ext cx="8964488" cy="616530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203429">
                  <a:extLst>
                    <a:ext uri="{9D8B030D-6E8A-4147-A177-3AD203B41FA5}">
                      <a16:colId xmlns:a16="http://schemas.microsoft.com/office/drawing/2014/main" xmlns="" val="2078894303"/>
                    </a:ext>
                  </a:extLst>
                </a:gridCol>
                <a:gridCol w="6761059">
                  <a:extLst>
                    <a:ext uri="{9D8B030D-6E8A-4147-A177-3AD203B41FA5}">
                      <a16:colId xmlns:a16="http://schemas.microsoft.com/office/drawing/2014/main" xmlns="" val="2145743861"/>
                    </a:ext>
                  </a:extLst>
                </a:gridCol>
              </a:tblGrid>
              <a:tr h="74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Планируемый результат на конец урока, который можно отследить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 по уровням (с качественными/описательными характеристиками или содержанием)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95294484"/>
                  </a:ext>
                </a:extLst>
              </a:tr>
              <a:tr h="1875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Умеет классифицировать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растения Уссурийского леса по ярусам, растения и животные по природным зонам </a:t>
                      </a:r>
                      <a:r>
                        <a:rPr lang="ru-RU" sz="1100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оформлять результаты работы в таблицу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Высокий уровень: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безошибочно подбирает растения для каждого яруса, правильно классифицирует названия растений и животных, характерных для природы севера и характерных для природы юга с опорой на текст учебника и оформляет в таблицу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уровень: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безошибочно подбирает растения для каждого яруса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допускает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1-2 ошибки при классификации названий растений и животных, характерных для природы севера и характерных для природы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юга с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опорой на текст учебника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оформляет в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таблицу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Низкий уровень: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допускает ошибки при классификации растений по ярусам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допускает более 2 ошибок при классификации названий растений и животных, характерных для природы севера и характерных для природы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юга с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опорой на текст учебника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оформляет в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таблицу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97358366"/>
                  </a:ext>
                </a:extLst>
              </a:tr>
              <a:tr h="1309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Умеет использовать естественно - научные тексты учебника в целях поиска информации, ответов на вопросы, объяснений, создания собственных устных или письменных высказываний.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Высокий уровень: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умеет использовать тексты учебника и рисунок в целях поиска информации, ответов на вопросы, объяснений, создания собственных устных или письменных высказываний.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уровень: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имеет затруднения в использовании текста учебника и рисунка в целях поиска информации, ответов на вопросы, объяснений, создания собственных устных или письменных высказываний.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Низкий уровень: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не умеет правильно использовать текст учебника в целях поиска информации, ответов на вопросы, объяснений, создания собственных устных или письменных высказываний, требуется помощь</a:t>
                      </a: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15731267"/>
                  </a:ext>
                </a:extLst>
              </a:tr>
              <a:tr h="1014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Понимает причину уникальности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Уссурийского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края.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уровень: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обнаруживает простейшие взаимосвязи между живой и неживой природой, устанавливает причинно-следственные связи и использует для объяснения причины уникальности природы Уссурийского края.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уровень: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объясняет причины уникальности природы Уссурийского края.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уровень: 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имеет представление об уникальности Уссурийского края, затрудняется объяснить причины.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5815111"/>
                  </a:ext>
                </a:extLst>
              </a:tr>
              <a:tr h="1221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Умеет оценивать свою учебную деятельность по ранее известным критериям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уровень: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умеет оценивать свою работу и объяснять результат в соответствии с известными критериями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оценивает свою работу в соответствии с известными критериями, но не может обосновать оценку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Низкий уровень: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испытывает трудность при оценивании, ориентируется на других учеников, завышает (или занижает) свою оценку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97" marR="327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38031760"/>
                  </a:ext>
                </a:extLst>
              </a:tr>
            </a:tbl>
          </a:graphicData>
        </a:graphic>
      </p:graphicFrame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06DE7E-AD41-4EAB-90F6-D61C787F04B7}" type="datetime1">
              <a:rPr lang="ru-RU" smtClean="0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7504" y="327497"/>
            <a:ext cx="90364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ndale Sans UI" charset="-52"/>
                <a:cs typeface="Times New Roman" panose="02020603050405020304" pitchFamily="18" charset="0"/>
              </a:rPr>
              <a:t>Урок окружающего мира в 4 классе</a:t>
            </a: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ndale Sans UI" charset="-52"/>
                <a:cs typeface="Times New Roman" panose="02020603050405020304" pitchFamily="18" charset="0"/>
              </a:rPr>
              <a:t>Тема урока: Дальний Восток России. Уссурийский край.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74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440160"/>
          </a:xfrm>
        </p:spPr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итоговой контрольной работы по русскому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языку,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езультаты ВПР за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 учебный год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ученик)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правился с работой на базовом уровне 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(выполнил 60%)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правился с работой на повышенном уровне сложности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(выполнил 67%)</a:t>
            </a:r>
          </a:p>
          <a:p>
            <a:pPr marL="0" indent="0" algn="ctr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класс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 ученика)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справились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работой на базовом уровне сложности </a:t>
            </a:r>
          </a:p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(выполнили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61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и 66%)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справились с повышенным уровнем сложности</a:t>
            </a:r>
          </a:p>
          <a:p>
            <a:pPr marL="0" indent="0" algn="ctr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класс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 ученика)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правились - 100%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(выполнили 81%,  50%   37%) 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152895-8470-4827-AA92-38AF00822885}" type="datetime1">
              <a:rPr lang="ru-RU" smtClean="0"/>
              <a:pPr>
                <a:defRPr/>
              </a:pPr>
              <a:t>28.01.2020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959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988839"/>
          </a:xfrm>
        </p:spPr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ФГОС НОО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06DE7E-AD41-4EAB-90F6-D61C787F04B7}" type="datetime1">
              <a:rPr lang="ru-RU" smtClean="0"/>
              <a:pPr>
                <a:defRPr/>
              </a:pPr>
              <a:t>28.01.2020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276872"/>
            <a:ext cx="8640960" cy="210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Овладение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навыками смыслового чтения текстов различных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видов, стилей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жанров в соответствии с целями и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задачами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398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начального общего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 универсальные учебные действия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 научится: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основам смыслового восприятия художественных и познавательных текстов, выделять существенную информацию из сообщений разных видов (в первую очередь текстов) 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152895-8470-4827-AA92-38AF00822885}" type="datetime1">
              <a:rPr lang="ru-RU" smtClean="0"/>
              <a:pPr>
                <a:defRPr/>
              </a:pPr>
              <a:t>28.01.2020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397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Проверяются умения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распознавать и адекватно формулировать основную мысль текста в письменной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форме;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-составлять план прочитанного текста в письменной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форме;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-воспроизводить текст с заданной степенью свернутости и соблюдать в плане последовательность содержания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текста;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-задавать вопросы и преобразовывать воспринятую информацию в речевое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высказывание;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 основе информации и жизненного опыта определять конкретную жизненную ситуацию для адекватной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интерпретации;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-строить речевое высказывание в письменной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353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испытывают трудности: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определении главной мысли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прочитанного;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 установлении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событий;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 сопоставлении информации в разных формах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предъявления;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-при поиске информации, заданной в неявном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 поиске в тексте образных слов, выражений и объяснении 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152895-8470-4827-AA92-38AF00822885}" type="datetime1">
              <a:rPr lang="ru-RU" smtClean="0"/>
              <a:pPr>
                <a:defRPr/>
              </a:pPr>
              <a:t>28.01.2020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457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/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формировать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 смыслового чтения у младших школьников через использование эффективных средств обучения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ознакомление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теоретическими основами формирования навыка смыслового чтения;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определение планируемых результатов, критериев и показателей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навыка смыслового чтения;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 и использование средств для формирования навыка смыслового чтения с учетом особенностей класса;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полученных результатов в соответствии с критериями, оценка эффективности средств.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152895-8470-4827-AA92-38AF00822885}" type="datetime1">
              <a:rPr lang="ru-RU" smtClean="0"/>
              <a:pPr>
                <a:defRPr/>
              </a:pPr>
              <a:t>28.01.2020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294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Планируемые результаты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itchFamily="18" charset="0"/>
              </a:rPr>
              <a:t>извлекать информацию, заданную в явном виде, понимать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чем идет речь 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извлекать информацию, заданную в неявном виде, понимать,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говорится в тексте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и формулировать простые выводы;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интерпретировать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объяснять), преобразовывать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обобщать текстовую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смысл текста, его основную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мысль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ориентироваться в тексте, 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понимать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язык текста, его общую структуру и последовательность частей</a:t>
            </a:r>
          </a:p>
          <a:p>
            <a:pPr>
              <a:buFont typeface="Arial" pitchFamily="34" charset="0"/>
              <a:buChar char="•"/>
            </a:pP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152895-8470-4827-AA92-38AF00822885}" type="datetime1">
              <a:rPr lang="ru-RU" smtClean="0"/>
              <a:pPr>
                <a:defRPr/>
              </a:pPr>
              <a:t>28.01.2020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95983239"/>
              </p:ext>
            </p:extLst>
          </p:nvPr>
        </p:nvGraphicFramePr>
        <p:xfrm>
          <a:off x="0" y="914400"/>
          <a:ext cx="9108504" cy="594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5999">
                  <a:extLst>
                    <a:ext uri="{9D8B030D-6E8A-4147-A177-3AD203B41FA5}">
                      <a16:colId xmlns:a16="http://schemas.microsoft.com/office/drawing/2014/main" xmlns="" val="2409351843"/>
                    </a:ext>
                  </a:extLst>
                </a:gridCol>
                <a:gridCol w="1269946">
                  <a:extLst>
                    <a:ext uri="{9D8B030D-6E8A-4147-A177-3AD203B41FA5}">
                      <a16:colId xmlns:a16="http://schemas.microsoft.com/office/drawing/2014/main" xmlns="" val="1787055024"/>
                    </a:ext>
                  </a:extLst>
                </a:gridCol>
                <a:gridCol w="6672559">
                  <a:extLst>
                    <a:ext uri="{9D8B030D-6E8A-4147-A177-3AD203B41FA5}">
                      <a16:colId xmlns:a16="http://schemas.microsoft.com/office/drawing/2014/main" xmlns="" val="1267086857"/>
                    </a:ext>
                  </a:extLst>
                </a:gridCol>
              </a:tblGrid>
              <a:tr h="5943600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Извлекать информацию, заданную в неявном виде, понимать, что говорится в тексте, и формулировать простые выводы; </a:t>
                      </a: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34" marR="38434" marT="5338" marB="0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извлекает</a:t>
                      </a:r>
                      <a:r>
                        <a:rPr lang="ru-RU" sz="13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информацию</a:t>
                      </a:r>
                      <a:r>
                        <a:rPr lang="ru-RU" sz="13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заданную в неявном виде, понимает, что говорится в тексте, </a:t>
                      </a:r>
                      <a:r>
                        <a:rPr lang="ru-RU" sz="13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формулирует</a:t>
                      </a:r>
                      <a:r>
                        <a:rPr lang="ru-RU" sz="13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простые </a:t>
                      </a:r>
                      <a:r>
                        <a:rPr lang="ru-RU" sz="13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выводы.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34" marR="38434" marT="5338" marB="0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sng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уровень: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-находит все единицы необходимой или достаточной информации, заданной в  неявном виде (</a:t>
                      </a:r>
                      <a:r>
                        <a:rPr lang="ru-RU" sz="13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легенде карты, в рисунке, сноске, в схеме, условных обозначениях, таблицах и др.)</a:t>
                      </a:r>
                      <a:endParaRPr lang="ru-RU" sz="13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3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использует знакомые и незнакомые внешние элементы текста </a:t>
                      </a:r>
                      <a:r>
                        <a:rPr lang="ru-RU" sz="13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(заголовки, подзаголовки, иллюстрации, сноски, схемы, диаграммы, карты, краткую запись и др</a:t>
                      </a:r>
                      <a:r>
                        <a:rPr lang="ru-RU" sz="13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для получения дополнительной информации 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задает вопросы и отвечает на вопросы, требующие понимания невыраженной (подтекстовой) информации текста 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-формулирует и обосновывает простые выводы на основе информации, заданной в неявном виде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u="sng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уровень: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-находит необходимую информацию, заданную в  неявном виде  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-использует все знакомые внешние элементы текста для получения дополнительной информации 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отвечает на вопросы, требующие понимания невыраженной (подтекстовой) инфор­мации текста 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-формулирует простые выводы на основе информации, заданной в неявном виде.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sng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уровень: 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-находит необходимую информацию, заданную в  неявном виде  с помощью 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-использует некоторые знакомые внешние элементы текста для получения дополнительной информации 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отвечает на вопросы, требующие понимания невыраженной (подтекстовой) информации текста с помощью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-формулирует простые выводы на основе информации, заданной в неявном виде с помощью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34" marR="38434" marT="5338" marB="0"/>
                </a:tc>
                <a:extLst>
                  <a:ext uri="{0D108BD9-81ED-4DB2-BD59-A6C34878D82A}">
                    <a16:rowId xmlns:a16="http://schemas.microsoft.com/office/drawing/2014/main" xmlns="" val="374727926"/>
                  </a:ext>
                </a:extLst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152895-8470-4827-AA92-38AF00822885}" type="datetime1">
              <a:rPr lang="ru-RU" smtClean="0"/>
              <a:pPr>
                <a:defRPr/>
              </a:pPr>
              <a:t>28.01.2020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5417651"/>
              </p:ext>
            </p:extLst>
          </p:nvPr>
        </p:nvGraphicFramePr>
        <p:xfrm>
          <a:off x="-1" y="0"/>
          <a:ext cx="903649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5999">
                  <a:extLst>
                    <a:ext uri="{9D8B030D-6E8A-4147-A177-3AD203B41FA5}">
                      <a16:colId xmlns:a16="http://schemas.microsoft.com/office/drawing/2014/main" xmlns="" val="1022124916"/>
                    </a:ext>
                  </a:extLst>
                </a:gridCol>
                <a:gridCol w="1311750">
                  <a:extLst>
                    <a:ext uri="{9D8B030D-6E8A-4147-A177-3AD203B41FA5}">
                      <a16:colId xmlns:a16="http://schemas.microsoft.com/office/drawing/2014/main" xmlns="" val="830390313"/>
                    </a:ext>
                  </a:extLst>
                </a:gridCol>
                <a:gridCol w="6558747">
                  <a:extLst>
                    <a:ext uri="{9D8B030D-6E8A-4147-A177-3AD203B41FA5}">
                      <a16:colId xmlns:a16="http://schemas.microsoft.com/office/drawing/2014/main" xmlns="" val="2288042563"/>
                    </a:ext>
                  </a:extLst>
                </a:gridCol>
              </a:tblGrid>
              <a:tr h="908720"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Планируемый результат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Критерий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Показатель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2264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3885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152895-8470-4827-AA92-38AF00822885}" type="datetime1">
              <a:rPr lang="ru-RU" smtClean="0"/>
              <a:pPr>
                <a:defRPr/>
              </a:pPr>
              <a:t>28.01.2020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4314798"/>
              </p:ext>
            </p:extLst>
          </p:nvPr>
        </p:nvGraphicFramePr>
        <p:xfrm>
          <a:off x="1" y="188641"/>
          <a:ext cx="9143999" cy="6739503"/>
        </p:xfrm>
        <a:graphic>
          <a:graphicData uri="http://schemas.openxmlformats.org/drawingml/2006/table">
            <a:tbl>
              <a:tblPr firstRow="1" firstCol="1" bandRow="1"/>
              <a:tblGrid>
                <a:gridCol w="1479182">
                  <a:extLst>
                    <a:ext uri="{9D8B030D-6E8A-4147-A177-3AD203B41FA5}">
                      <a16:colId xmlns:a16="http://schemas.microsoft.com/office/drawing/2014/main" xmlns="" val="2040934073"/>
                    </a:ext>
                  </a:extLst>
                </a:gridCol>
                <a:gridCol w="3621343">
                  <a:extLst>
                    <a:ext uri="{9D8B030D-6E8A-4147-A177-3AD203B41FA5}">
                      <a16:colId xmlns:a16="http://schemas.microsoft.com/office/drawing/2014/main" xmlns="" val="2312734840"/>
                    </a:ext>
                  </a:extLst>
                </a:gridCol>
                <a:gridCol w="4043474">
                  <a:extLst>
                    <a:ext uri="{9D8B030D-6E8A-4147-A177-3AD203B41FA5}">
                      <a16:colId xmlns:a16="http://schemas.microsoft.com/office/drawing/2014/main" xmlns="" val="2716544432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 </a:t>
                      </a:r>
                    </a:p>
                  </a:txBody>
                  <a:tcPr marL="56843" marR="56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 продуктивного чтения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843" marR="56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2045648"/>
                  </a:ext>
                </a:extLst>
              </a:tr>
              <a:tr h="449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Литературное чтение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43" marR="56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что направлена данная технология или что обеспечивает</a:t>
                      </a:r>
                    </a:p>
                  </a:txBody>
                  <a:tcPr marL="56843" marR="56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Планируемый результат на конец урока</a:t>
                      </a:r>
                    </a:p>
                  </a:txBody>
                  <a:tcPr marL="56843" marR="56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1503381"/>
                  </a:ext>
                </a:extLst>
              </a:tr>
              <a:tr h="581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«Объяснительные» (этиологические)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сказки разных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народов: «Почему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звери друг от друга отличаются»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(нанайская сказка).</a:t>
                      </a:r>
                    </a:p>
                  </a:txBody>
                  <a:tcPr marL="56843" marR="56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Обеспечивает: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до чтения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мотивацию к работе с текстом;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актуализацию личного опыта путем привлечения знаний из других образовательных областей школьных предметов;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прогнозирование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содержания текста с опорой на знания учащихся, их жизненный опыт, на заголовок и рисунки и т.д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 время чтения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-понимание основной информации: определение его основной идеи, темы, проблемы и т.д.;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поиск главной информации;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установление логико-смысловых связей;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поиск дополнительной, уточняющей информации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после чтения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-использование содержания текста для развития умений выражать свои мысли в устной и письменной речи.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843" marR="56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Прогнозирует содержание текста по </a:t>
                      </a:r>
                      <a:r>
                        <a:rPr lang="ru-RU" sz="1400" u="sng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заголовку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пределяет жанровые особенности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произведения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(построение сюжета, невозможность отнесения сказки ни к волшебным, ни к сказкам о животных)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Интегрирует детали,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повествующие о внешности, особенностях поведения, о повадках животных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u="sng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Выстраивает  </a:t>
                      </a: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анализирует  причинно- следственные связи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Находит и зачитывает части текста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подтверждающие или опровергающие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суждение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Демонстрирует первичные навыки поиска научно достоверной  инфор­мации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 животных в фрагментах естественнонаучных текстов. 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Производит разметку текста для подготовки к чтению по ролям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(определяет  логическое ударение, слова для выделения голосом, паузы)</a:t>
                      </a:r>
                      <a:r>
                        <a:rPr lang="ru-RU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843" marR="568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66330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18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3523</TotalTime>
  <Words>1698</Words>
  <Application>Microsoft Office PowerPoint</Application>
  <PresentationFormat>Экран (4:3)</PresentationFormat>
  <Paragraphs>214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Требования ФГОС НОО</vt:lpstr>
      <vt:lpstr>Примерная основная образовательная программа  начального общего образования</vt:lpstr>
      <vt:lpstr>Проверяются умения</vt:lpstr>
      <vt:lpstr>Учащиеся испытывают трудности: </vt:lpstr>
      <vt:lpstr>Цель: формировать навык смыслового чтения у младших школьников через использование эффективных средств обучения </vt:lpstr>
      <vt:lpstr>Планируемые результаты  </vt:lpstr>
      <vt:lpstr>Слайд 8</vt:lpstr>
      <vt:lpstr>Слайд 9</vt:lpstr>
      <vt:lpstr>Слайд 10</vt:lpstr>
      <vt:lpstr>Приемы  </vt:lpstr>
      <vt:lpstr>Слайд 12</vt:lpstr>
      <vt:lpstr>Урок окружающего мира в 4 классе. Тема урока: Дальний Восток России. Уссурийский край. </vt:lpstr>
      <vt:lpstr>Результаты итоговой контрольной работы по русскому языку, результаты ВПР за 2018-2019 учебный год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Результаты анализа таблиц      </dc:title>
  <dc:creator>User</dc:creator>
  <cp:lastModifiedBy>Учитель</cp:lastModifiedBy>
  <cp:revision>171</cp:revision>
  <dcterms:created xsi:type="dcterms:W3CDTF">2018-01-12T07:34:37Z</dcterms:created>
  <dcterms:modified xsi:type="dcterms:W3CDTF">2020-01-28T08:38:45Z</dcterms:modified>
</cp:coreProperties>
</file>